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D4FF392-CBCD-4197-A2C2-5C79807C23B7}" type="datetimeFigureOut">
              <a:rPr lang="nl-NL" smtClean="0"/>
              <a:t>30-8-2013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4FF392-CBCD-4197-A2C2-5C79807C23B7}" type="datetimeFigureOut">
              <a:rPr lang="nl-NL" smtClean="0"/>
              <a:t>30-8-2013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4FF392-CBCD-4197-A2C2-5C79807C23B7}" type="datetimeFigureOut">
              <a:rPr lang="nl-NL" smtClean="0"/>
              <a:t>30-8-2013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4FF392-CBCD-4197-A2C2-5C79807C23B7}" type="datetimeFigureOut">
              <a:rPr lang="nl-NL" smtClean="0"/>
              <a:t>30-8-2013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D4FF392-CBCD-4197-A2C2-5C79807C23B7}" type="datetimeFigureOut">
              <a:rPr lang="nl-NL" smtClean="0"/>
              <a:t>30-8-2013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D4FF392-CBCD-4197-A2C2-5C79807C23B7}" type="datetimeFigureOut">
              <a:rPr lang="nl-NL" smtClean="0"/>
              <a:t>30-8-2013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D4FF392-CBCD-4197-A2C2-5C79807C23B7}" type="datetimeFigureOut">
              <a:rPr lang="nl-NL" smtClean="0"/>
              <a:t>30-8-2013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D4FF392-CBCD-4197-A2C2-5C79807C23B7}" type="datetimeFigureOut">
              <a:rPr lang="nl-NL" smtClean="0"/>
              <a:t>30-8-2013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D4FF392-CBCD-4197-A2C2-5C79807C23B7}" type="datetimeFigureOut">
              <a:rPr lang="nl-NL" smtClean="0"/>
              <a:t>30-8-2013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D4FF392-CBCD-4197-A2C2-5C79807C23B7}" type="datetimeFigureOut">
              <a:rPr lang="nl-NL" smtClean="0"/>
              <a:t>30-8-2013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D4FF392-CBCD-4197-A2C2-5C79807C23B7}" type="datetimeFigureOut">
              <a:rPr lang="nl-NL" smtClean="0"/>
              <a:t>30-8-2013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CF6DBB-E14C-4DF5-AFE7-505BA29EAA2C}"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40000"/>
          </a:srgbClr>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4FF392-CBCD-4197-A2C2-5C79807C23B7}" type="datetimeFigureOut">
              <a:rPr lang="nl-NL" smtClean="0"/>
              <a:t>30-8-2013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F6DBB-E14C-4DF5-AFE7-505BA29EAA2C}"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style>
          <a:lnRef idx="0">
            <a:schemeClr val="accent2"/>
          </a:lnRef>
          <a:fillRef idx="3">
            <a:schemeClr val="accent2"/>
          </a:fillRef>
          <a:effectRef idx="3">
            <a:schemeClr val="accent2"/>
          </a:effectRef>
          <a:fontRef idx="minor">
            <a:schemeClr val="lt1"/>
          </a:fontRef>
        </p:style>
        <p:txBody>
          <a:bodyPr/>
          <a:lstStyle/>
          <a:p>
            <a:r>
              <a:rPr lang="nl-NL" dirty="0" smtClean="0">
                <a:latin typeface="Aharoni" pitchFamily="2" charset="-79"/>
                <a:cs typeface="Aharoni" pitchFamily="2" charset="-79"/>
              </a:rPr>
              <a:t>Bespreken huiswerk </a:t>
            </a:r>
            <a:br>
              <a:rPr lang="nl-NL" dirty="0" smtClean="0">
                <a:latin typeface="Aharoni" pitchFamily="2" charset="-79"/>
                <a:cs typeface="Aharoni" pitchFamily="2" charset="-79"/>
              </a:rPr>
            </a:br>
            <a:endParaRPr lang="nl-NL" dirty="0">
              <a:latin typeface="Aharoni" pitchFamily="2" charset="-79"/>
              <a:cs typeface="Aharoni" pitchFamily="2" charset="-79"/>
            </a:endParaRPr>
          </a:p>
        </p:txBody>
      </p:sp>
      <p:sp>
        <p:nvSpPr>
          <p:cNvPr id="3" name="Ondertitel 2"/>
          <p:cNvSpPr>
            <a:spLocks noGrp="1"/>
          </p:cNvSpPr>
          <p:nvPr>
            <p:ph type="subTitle" idx="1"/>
          </p:nvPr>
        </p:nvSpPr>
        <p:spPr/>
        <p:style>
          <a:lnRef idx="1">
            <a:schemeClr val="accent2"/>
          </a:lnRef>
          <a:fillRef idx="2">
            <a:schemeClr val="accent2"/>
          </a:fillRef>
          <a:effectRef idx="1">
            <a:schemeClr val="accent2"/>
          </a:effectRef>
          <a:fontRef idx="minor">
            <a:schemeClr val="dk1"/>
          </a:fontRef>
        </p:style>
        <p:txBody>
          <a:bodyPr/>
          <a:lstStyle/>
          <a:p>
            <a:pPr>
              <a:buFont typeface="Arial" pitchFamily="34" charset="0"/>
              <a:buChar char="•"/>
            </a:pPr>
            <a:r>
              <a:rPr lang="nl-NL" b="1" i="1" dirty="0" smtClean="0">
                <a:solidFill>
                  <a:schemeClr val="tx1"/>
                </a:solidFill>
              </a:rPr>
              <a:t>afmetingen van cellen</a:t>
            </a:r>
          </a:p>
          <a:p>
            <a:pPr>
              <a:buFont typeface="Arial" pitchFamily="34" charset="0"/>
              <a:buChar char="•"/>
            </a:pPr>
            <a:r>
              <a:rPr lang="nl-NL" b="1" i="1" dirty="0" smtClean="0">
                <a:solidFill>
                  <a:schemeClr val="tx1"/>
                </a:solidFill>
              </a:rPr>
              <a:t>Hst 28.3.1: toetsvragen</a:t>
            </a:r>
            <a:endParaRPr lang="nl-NL" b="1" i="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nl-NL" dirty="0" smtClean="0"/>
              <a:t>Afmetingen van cellen</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a:t>Cellen lijken plat in een preparaat, maar ze zijn natuurlijk driedimensionaal. Cellen zijn een soort miniatuurkamertjes. In die ruimte speelt zich het leven af.</a:t>
            </a:r>
            <a:r>
              <a:rPr lang="nl-NL" dirty="0" smtClean="0"/>
              <a:t/>
            </a:r>
            <a:br>
              <a:rPr lang="nl-NL" dirty="0" smtClean="0"/>
            </a:br>
            <a:r>
              <a:rPr lang="nl-NL" dirty="0"/>
              <a:t>Een cel is tussen de 0,007 en 0,2 mm groot. Om niet altijd met breuken te hoeven werken gebruik je meestal de eenheid µ (</a:t>
            </a:r>
            <a:r>
              <a:rPr lang="nl-NL" dirty="0" err="1"/>
              <a:t>mu</a:t>
            </a:r>
            <a:r>
              <a:rPr lang="nl-NL" dirty="0"/>
              <a:t> of in het SI micrometer), dit is 0,001 mm. Cellen zijn dus 7 tot 200 µ groot. Zenuwcellen kunnen overigens uitlopers hebben die wel een meter lang zijn.</a:t>
            </a:r>
            <a:r>
              <a:rPr lang="nl-NL" dirty="0" smtClean="0"/>
              <a:t/>
            </a:r>
            <a:br>
              <a:rPr lang="nl-NL" dirty="0" smtClean="0"/>
            </a:br>
            <a:r>
              <a:rPr lang="nl-NL" dirty="0" smtClean="0"/>
              <a:t/>
            </a:r>
            <a:br>
              <a:rPr lang="nl-NL" dirty="0" smtClean="0"/>
            </a:br>
            <a:r>
              <a:rPr lang="nl-NL" b="1" dirty="0" smtClean="0">
                <a:solidFill>
                  <a:srgbClr val="0070C0"/>
                </a:solidFill>
              </a:rPr>
              <a:t>1</a:t>
            </a:r>
            <a:r>
              <a:rPr lang="nl-NL" b="1" dirty="0" smtClean="0">
                <a:solidFill>
                  <a:srgbClr val="0070C0"/>
                </a:solidFill>
              </a:rPr>
              <a:t> µ = 1.10</a:t>
            </a:r>
            <a:r>
              <a:rPr lang="nl-NL" b="1" baseline="30000" dirty="0" smtClean="0">
                <a:solidFill>
                  <a:srgbClr val="0070C0"/>
                </a:solidFill>
              </a:rPr>
              <a:t>-3</a:t>
            </a:r>
            <a:r>
              <a:rPr lang="nl-NL" b="1" dirty="0" smtClean="0">
                <a:solidFill>
                  <a:srgbClr val="0070C0"/>
                </a:solidFill>
              </a:rPr>
              <a:t> mm = 1.10</a:t>
            </a:r>
            <a:r>
              <a:rPr lang="nl-NL" b="1" baseline="30000" dirty="0" smtClean="0">
                <a:solidFill>
                  <a:srgbClr val="0070C0"/>
                </a:solidFill>
              </a:rPr>
              <a:t>-6</a:t>
            </a:r>
            <a:r>
              <a:rPr lang="nl-NL" b="1" dirty="0" smtClean="0">
                <a:solidFill>
                  <a:srgbClr val="0070C0"/>
                </a:solidFill>
              </a:rPr>
              <a:t> m  </a:t>
            </a:r>
          </a:p>
          <a:p>
            <a:pPr>
              <a:buNone/>
            </a:pPr>
            <a:r>
              <a:rPr lang="nl-NL" b="1" dirty="0" smtClean="0">
                <a:solidFill>
                  <a:srgbClr val="0070C0"/>
                </a:solidFill>
              </a:rPr>
              <a:t>	1 mm = 1000 </a:t>
            </a:r>
            <a:r>
              <a:rPr lang="nl-NL" b="1" dirty="0" smtClean="0">
                <a:solidFill>
                  <a:srgbClr val="0070C0"/>
                </a:solidFill>
              </a:rPr>
              <a:t>µ </a:t>
            </a:r>
          </a:p>
          <a:p>
            <a:pPr>
              <a:buNone/>
            </a:pPr>
            <a:r>
              <a:rPr lang="nl-NL" b="1" dirty="0" smtClean="0">
                <a:solidFill>
                  <a:srgbClr val="0070C0"/>
                </a:solidFill>
              </a:rPr>
              <a:t>	1 m = 100 cm = 1000 mm = 1000000 </a:t>
            </a:r>
            <a:r>
              <a:rPr lang="nl-NL" b="1" dirty="0" smtClean="0">
                <a:solidFill>
                  <a:srgbClr val="0070C0"/>
                </a:solidFill>
              </a:rPr>
              <a:t>µ (=1.10</a:t>
            </a:r>
            <a:r>
              <a:rPr lang="nl-NL" b="1" baseline="30000" dirty="0" smtClean="0">
                <a:solidFill>
                  <a:srgbClr val="0070C0"/>
                </a:solidFill>
              </a:rPr>
              <a:t>6</a:t>
            </a:r>
            <a:r>
              <a:rPr lang="nl-NL" b="1" dirty="0" smtClean="0">
                <a:solidFill>
                  <a:srgbClr val="0070C0"/>
                </a:solidFill>
              </a:rPr>
              <a:t> µ)</a:t>
            </a:r>
            <a:endParaRPr lang="nl-NL" b="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nl-NL" dirty="0" smtClean="0"/>
              <a:t>Afmetingen van cellen</a:t>
            </a:r>
            <a:endParaRPr lang="nl-NL" dirty="0"/>
          </a:p>
        </p:txBody>
      </p:sp>
      <p:sp>
        <p:nvSpPr>
          <p:cNvPr id="3" name="Tijdelijke aanduiding voor inhoud 2"/>
          <p:cNvSpPr>
            <a:spLocks noGrp="1"/>
          </p:cNvSpPr>
          <p:nvPr>
            <p:ph idx="1"/>
          </p:nvPr>
        </p:nvSpPr>
        <p:spPr/>
        <p:txBody>
          <a:bodyPr/>
          <a:lstStyle/>
          <a:p>
            <a:pPr marL="514350" indent="-514350">
              <a:buAutoNum type="arabicPeriod"/>
            </a:pPr>
            <a:r>
              <a:rPr lang="nl-NL" dirty="0" smtClean="0"/>
              <a:t>Hoeveel is de maximale vergroting van de microscopen in het biologielokaal?  </a:t>
            </a:r>
            <a:r>
              <a:rPr lang="nl-NL" b="1" u="sng" dirty="0" smtClean="0">
                <a:solidFill>
                  <a:srgbClr val="FF0000"/>
                </a:solidFill>
              </a:rPr>
              <a:t>400x</a:t>
            </a:r>
            <a:r>
              <a:rPr lang="nl-NL" u="sng" dirty="0"/>
              <a:t> </a:t>
            </a:r>
            <a:endParaRPr lang="nl-NL" u="sng" dirty="0" smtClean="0"/>
          </a:p>
          <a:p>
            <a:pPr marL="514350" indent="-514350">
              <a:buAutoNum type="arabicPeriod"/>
            </a:pPr>
            <a:r>
              <a:rPr lang="nl-NL" dirty="0" smtClean="0"/>
              <a:t>Hoeveel is de maximale vergroting van lichtmicroscopen? </a:t>
            </a:r>
            <a:r>
              <a:rPr lang="nl-NL" b="1" u="sng" dirty="0" smtClean="0">
                <a:solidFill>
                  <a:srgbClr val="FF0000"/>
                </a:solidFill>
              </a:rPr>
              <a:t>Tot 1500x</a:t>
            </a:r>
          </a:p>
          <a:p>
            <a:pPr>
              <a:buNone/>
            </a:pPr>
            <a:r>
              <a:rPr lang="nl-NL" dirty="0" smtClean="0"/>
              <a:t>3. Hoe groot ziet een cel van 20 µ er dus uit bij de grootste vergroting van de microscoop waar jij mee werkt? </a:t>
            </a:r>
            <a:r>
              <a:rPr lang="nl-NL" dirty="0" smtClean="0">
                <a:solidFill>
                  <a:srgbClr val="FF0000"/>
                </a:solidFill>
              </a:rPr>
              <a:t>20</a:t>
            </a:r>
            <a:r>
              <a:rPr lang="nl-NL" dirty="0" smtClean="0"/>
              <a:t> </a:t>
            </a:r>
            <a:r>
              <a:rPr lang="nl-NL" dirty="0" smtClean="0">
                <a:solidFill>
                  <a:srgbClr val="FF0000"/>
                </a:solidFill>
              </a:rPr>
              <a:t>µ = 0.02mm</a:t>
            </a:r>
          </a:p>
          <a:p>
            <a:pPr>
              <a:buNone/>
            </a:pPr>
            <a:r>
              <a:rPr lang="nl-NL" dirty="0" smtClean="0">
                <a:solidFill>
                  <a:srgbClr val="FF0000"/>
                </a:solidFill>
              </a:rPr>
              <a:t>Bij 400x vergroting: 0.02 mm x 400 = </a:t>
            </a:r>
            <a:r>
              <a:rPr lang="nl-NL" b="1" u="sng" dirty="0" smtClean="0">
                <a:solidFill>
                  <a:srgbClr val="FF0000"/>
                </a:solidFill>
              </a:rPr>
              <a:t>8mm</a:t>
            </a:r>
            <a:endParaRPr lang="nl-NL" b="1" u="sng"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nl-NL" dirty="0" smtClean="0"/>
              <a:t>Afmetingen van cellen</a:t>
            </a:r>
            <a:endParaRPr lang="nl-NL" dirty="0"/>
          </a:p>
        </p:txBody>
      </p:sp>
      <p:sp>
        <p:nvSpPr>
          <p:cNvPr id="3" name="Tijdelijke aanduiding voor inhoud 2"/>
          <p:cNvSpPr>
            <a:spLocks noGrp="1"/>
          </p:cNvSpPr>
          <p:nvPr>
            <p:ph idx="1"/>
          </p:nvPr>
        </p:nvSpPr>
        <p:spPr/>
        <p:txBody>
          <a:bodyPr>
            <a:normAutofit fontScale="85000" lnSpcReduction="20000"/>
          </a:bodyPr>
          <a:lstStyle/>
          <a:p>
            <a:pPr>
              <a:buNone/>
            </a:pPr>
            <a:r>
              <a:rPr lang="nl-NL" dirty="0" smtClean="0"/>
              <a:t>4. Hoe groot is een cel die bij een vergroting van 400x een centimeter lang lijkt, in werkelijkheid?</a:t>
            </a:r>
          </a:p>
          <a:p>
            <a:pPr>
              <a:buNone/>
            </a:pPr>
            <a:r>
              <a:rPr lang="nl-NL" dirty="0" smtClean="0">
                <a:solidFill>
                  <a:srgbClr val="FF0000"/>
                </a:solidFill>
              </a:rPr>
              <a:t>1 cm = 400x vergroot. In het echt dus 400x kleiner dan 1 cm. Dus: 1/400 = </a:t>
            </a:r>
            <a:r>
              <a:rPr lang="nl-NL" b="1" dirty="0" smtClean="0">
                <a:solidFill>
                  <a:srgbClr val="FF0000"/>
                </a:solidFill>
              </a:rPr>
              <a:t>0.0025 cm = 0.025mm= </a:t>
            </a:r>
            <a:r>
              <a:rPr lang="nl-NL" b="1" u="sng" dirty="0" smtClean="0">
                <a:solidFill>
                  <a:srgbClr val="FF0000"/>
                </a:solidFill>
              </a:rPr>
              <a:t>25µ</a:t>
            </a:r>
            <a:r>
              <a:rPr lang="nl-NL" b="1" dirty="0" smtClean="0">
                <a:solidFill>
                  <a:srgbClr val="FF0000"/>
                </a:solidFill>
              </a:rPr>
              <a:t> </a:t>
            </a:r>
          </a:p>
          <a:p>
            <a:pPr>
              <a:buNone/>
            </a:pPr>
            <a:endParaRPr lang="nl-NL" dirty="0"/>
          </a:p>
          <a:p>
            <a:pPr>
              <a:buNone/>
            </a:pPr>
            <a:r>
              <a:rPr lang="nl-NL" dirty="0" smtClean="0"/>
              <a:t>5. Hoeveel cellen van 20 x 10 micrometer gaan er in een vierkante millimeter?</a:t>
            </a:r>
          </a:p>
          <a:p>
            <a:pPr>
              <a:buNone/>
            </a:pPr>
            <a:r>
              <a:rPr lang="nl-NL" dirty="0" smtClean="0">
                <a:solidFill>
                  <a:srgbClr val="FF0000"/>
                </a:solidFill>
              </a:rPr>
              <a:t>20</a:t>
            </a:r>
            <a:r>
              <a:rPr lang="nl-NL" dirty="0" smtClean="0">
                <a:solidFill>
                  <a:srgbClr val="FF0000"/>
                </a:solidFill>
              </a:rPr>
              <a:t> µ= 0.02mm, 10 µ= 0.01mm.</a:t>
            </a:r>
          </a:p>
          <a:p>
            <a:pPr>
              <a:buNone/>
            </a:pPr>
            <a:r>
              <a:rPr lang="nl-NL" dirty="0" smtClean="0">
                <a:solidFill>
                  <a:srgbClr val="FF0000"/>
                </a:solidFill>
              </a:rPr>
              <a:t>Oppervlak van één cel= 0.02x0.01= 0.0002 mm</a:t>
            </a:r>
            <a:r>
              <a:rPr lang="nl-NL" baseline="30000" dirty="0" smtClean="0">
                <a:solidFill>
                  <a:srgbClr val="FF0000"/>
                </a:solidFill>
              </a:rPr>
              <a:t>2</a:t>
            </a:r>
            <a:r>
              <a:rPr lang="nl-NL" dirty="0" smtClean="0">
                <a:solidFill>
                  <a:srgbClr val="FF0000"/>
                </a:solidFill>
              </a:rPr>
              <a:t>. </a:t>
            </a:r>
          </a:p>
          <a:p>
            <a:pPr>
              <a:buNone/>
            </a:pPr>
            <a:r>
              <a:rPr lang="nl-NL" dirty="0" smtClean="0">
                <a:solidFill>
                  <a:srgbClr val="FF0000"/>
                </a:solidFill>
              </a:rPr>
              <a:t>Hoeveel van die cellen kunnen in 1 </a:t>
            </a:r>
            <a:r>
              <a:rPr lang="nl-NL" dirty="0" smtClean="0">
                <a:solidFill>
                  <a:srgbClr val="FF0000"/>
                </a:solidFill>
              </a:rPr>
              <a:t>mm</a:t>
            </a:r>
            <a:r>
              <a:rPr lang="nl-NL" baseline="30000" dirty="0" smtClean="0">
                <a:solidFill>
                  <a:srgbClr val="FF0000"/>
                </a:solidFill>
              </a:rPr>
              <a:t>2</a:t>
            </a:r>
            <a:r>
              <a:rPr lang="nl-NL" dirty="0" smtClean="0">
                <a:solidFill>
                  <a:srgbClr val="FF0000"/>
                </a:solidFill>
              </a:rPr>
              <a:t>?</a:t>
            </a:r>
          </a:p>
          <a:p>
            <a:pPr>
              <a:buNone/>
            </a:pPr>
            <a:r>
              <a:rPr lang="nl-NL" dirty="0" smtClean="0">
                <a:solidFill>
                  <a:srgbClr val="FF0000"/>
                </a:solidFill>
              </a:rPr>
              <a:t>1/0.0002= </a:t>
            </a:r>
            <a:r>
              <a:rPr lang="nl-NL" b="1" u="sng" dirty="0" smtClean="0">
                <a:solidFill>
                  <a:srgbClr val="FF0000"/>
                </a:solidFill>
              </a:rPr>
              <a:t>5000 cellen per </a:t>
            </a:r>
            <a:r>
              <a:rPr lang="nl-NL" b="1" u="sng" dirty="0" smtClean="0">
                <a:solidFill>
                  <a:srgbClr val="FF0000"/>
                </a:solidFill>
              </a:rPr>
              <a:t>mm</a:t>
            </a:r>
            <a:r>
              <a:rPr lang="nl-NL" b="1" u="sng" baseline="30000" dirty="0" smtClean="0">
                <a:solidFill>
                  <a:srgbClr val="FF0000"/>
                </a:solidFill>
              </a:rPr>
              <a:t>2</a:t>
            </a:r>
            <a:endParaRPr lang="nl-NL" b="1" u="sng"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nl-NL" dirty="0" smtClean="0"/>
              <a:t>28.3.1: toetsvragen</a:t>
            </a:r>
            <a:endParaRPr lang="nl-NL" dirty="0"/>
          </a:p>
        </p:txBody>
      </p:sp>
      <p:sp>
        <p:nvSpPr>
          <p:cNvPr id="3" name="Tijdelijke aanduiding voor inhoud 2"/>
          <p:cNvSpPr>
            <a:spLocks noGrp="1"/>
          </p:cNvSpPr>
          <p:nvPr>
            <p:ph idx="1"/>
          </p:nvPr>
        </p:nvSpPr>
        <p:spPr/>
        <p:txBody>
          <a:bodyPr/>
          <a:lstStyle/>
          <a:p>
            <a:pPr>
              <a:buNone/>
            </a:pPr>
            <a:r>
              <a:rPr lang="nl-NL" dirty="0"/>
              <a:t>1 Noem twee stofwisselingsprocessen die wel in de in afbeelding 2 weergegeven cellen van waterpest kunnen plaatsvinden, maar niet in de cellen van het wangslijmvlies</a:t>
            </a:r>
            <a:r>
              <a:rPr lang="nl-NL" dirty="0" smtClean="0"/>
              <a:t>.</a:t>
            </a:r>
          </a:p>
          <a:p>
            <a:r>
              <a:rPr lang="nl-NL" b="1" dirty="0" smtClean="0">
                <a:solidFill>
                  <a:srgbClr val="FF0000"/>
                </a:solidFill>
              </a:rPr>
              <a:t>Fotosynthese</a:t>
            </a:r>
            <a:endParaRPr lang="nl-NL" b="1" dirty="0">
              <a:solidFill>
                <a:srgbClr val="FF0000"/>
              </a:solidFill>
            </a:endParaRPr>
          </a:p>
          <a:p>
            <a:r>
              <a:rPr lang="nl-NL" b="1" dirty="0" smtClean="0">
                <a:solidFill>
                  <a:srgbClr val="FF0000"/>
                </a:solidFill>
              </a:rPr>
              <a:t>Bv. cellulose maken (celwand is gemaakt van cellulose en die is alleen aanwezig in plantencel)</a:t>
            </a:r>
            <a:endParaRPr lang="nl-NL"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67544" y="260648"/>
            <a:ext cx="3672408" cy="882352"/>
          </a:xfrm>
        </p:spPr>
        <p:style>
          <a:lnRef idx="0">
            <a:schemeClr val="accent1"/>
          </a:lnRef>
          <a:fillRef idx="3">
            <a:schemeClr val="accent1"/>
          </a:fillRef>
          <a:effectRef idx="3">
            <a:schemeClr val="accent1"/>
          </a:effectRef>
          <a:fontRef idx="minor">
            <a:schemeClr val="lt1"/>
          </a:fontRef>
        </p:style>
        <p:txBody>
          <a:bodyPr/>
          <a:lstStyle/>
          <a:p>
            <a:r>
              <a:rPr lang="nl-NL" dirty="0" smtClean="0"/>
              <a:t>Vraag 2</a:t>
            </a:r>
            <a:endParaRPr lang="nl-NL" dirty="0"/>
          </a:p>
        </p:txBody>
      </p:sp>
      <p:sp>
        <p:nvSpPr>
          <p:cNvPr id="3" name="Tijdelijke aanduiding voor inhoud 2"/>
          <p:cNvSpPr>
            <a:spLocks noGrp="1"/>
          </p:cNvSpPr>
          <p:nvPr>
            <p:ph sz="half" idx="1"/>
          </p:nvPr>
        </p:nvSpPr>
        <p:spPr>
          <a:xfrm>
            <a:off x="467544" y="836712"/>
            <a:ext cx="4038600" cy="5616624"/>
          </a:xfrm>
        </p:spPr>
        <p:txBody>
          <a:bodyPr>
            <a:normAutofit fontScale="77500" lnSpcReduction="20000"/>
          </a:bodyPr>
          <a:lstStyle/>
          <a:p>
            <a:endParaRPr lang="nl-NL" dirty="0" smtClean="0"/>
          </a:p>
          <a:p>
            <a:r>
              <a:rPr lang="nl-NL" dirty="0"/>
              <a:t>Vijf delen in het blad van de bontbladige geranium en van de siernetel zijn:</a:t>
            </a:r>
            <a:br>
              <a:rPr lang="nl-NL" dirty="0"/>
            </a:br>
            <a:r>
              <a:rPr lang="nl-NL" b="1" dirty="0"/>
              <a:t>S</a:t>
            </a:r>
            <a:r>
              <a:rPr lang="nl-NL" dirty="0"/>
              <a:t>: in het </a:t>
            </a:r>
            <a:r>
              <a:rPr lang="nl-NL" u="sng" dirty="0"/>
              <a:t>groene</a:t>
            </a:r>
            <a:r>
              <a:rPr lang="nl-NL" dirty="0"/>
              <a:t> deel van het blad van de geranium;</a:t>
            </a:r>
            <a:br>
              <a:rPr lang="nl-NL" dirty="0"/>
            </a:br>
            <a:r>
              <a:rPr lang="nl-NL" b="1" dirty="0"/>
              <a:t>T</a:t>
            </a:r>
            <a:r>
              <a:rPr lang="nl-NL" dirty="0"/>
              <a:t>: in het </a:t>
            </a:r>
            <a:r>
              <a:rPr lang="nl-NL" u="sng" dirty="0"/>
              <a:t>witte</a:t>
            </a:r>
            <a:r>
              <a:rPr lang="nl-NL" dirty="0"/>
              <a:t> deel van het blad van de geranium;</a:t>
            </a:r>
            <a:br>
              <a:rPr lang="nl-NL" dirty="0"/>
            </a:br>
            <a:r>
              <a:rPr lang="nl-NL" b="1" dirty="0"/>
              <a:t>U</a:t>
            </a:r>
            <a:r>
              <a:rPr lang="nl-NL" dirty="0"/>
              <a:t>: in het </a:t>
            </a:r>
            <a:r>
              <a:rPr lang="nl-NL" u="sng" dirty="0"/>
              <a:t>donkergroene</a:t>
            </a:r>
            <a:r>
              <a:rPr lang="nl-NL" dirty="0"/>
              <a:t> deel van het blad van de siernetel;</a:t>
            </a:r>
            <a:br>
              <a:rPr lang="nl-NL" dirty="0"/>
            </a:br>
            <a:r>
              <a:rPr lang="nl-NL" b="1" dirty="0"/>
              <a:t>W</a:t>
            </a:r>
            <a:r>
              <a:rPr lang="nl-NL" dirty="0"/>
              <a:t>: in het </a:t>
            </a:r>
            <a:r>
              <a:rPr lang="nl-NL" u="sng" dirty="0"/>
              <a:t>rode</a:t>
            </a:r>
            <a:r>
              <a:rPr lang="nl-NL" dirty="0"/>
              <a:t> deel van het blad van de siernetel;</a:t>
            </a:r>
            <a:br>
              <a:rPr lang="nl-NL" dirty="0"/>
            </a:br>
            <a:r>
              <a:rPr lang="nl-NL" b="1" dirty="0"/>
              <a:t>X</a:t>
            </a:r>
            <a:r>
              <a:rPr lang="nl-NL" dirty="0"/>
              <a:t>: in het </a:t>
            </a:r>
            <a:r>
              <a:rPr lang="nl-NL" u="sng" dirty="0"/>
              <a:t>witte</a:t>
            </a:r>
            <a:r>
              <a:rPr lang="nl-NL" dirty="0"/>
              <a:t> deel van het blad van de siernetel.</a:t>
            </a:r>
            <a:br>
              <a:rPr lang="nl-NL" dirty="0"/>
            </a:br>
            <a:r>
              <a:rPr lang="nl-NL" dirty="0"/>
              <a:t/>
            </a:r>
            <a:br>
              <a:rPr lang="nl-NL" dirty="0"/>
            </a:br>
            <a:r>
              <a:rPr lang="nl-NL" b="1" dirty="0" smtClean="0"/>
              <a:t>Is </a:t>
            </a:r>
            <a:r>
              <a:rPr lang="nl-NL" b="1" dirty="0"/>
              <a:t>cel P afkomstig van deel S, T, U, W of X? En cel Q en cel R? Geef </a:t>
            </a:r>
            <a:r>
              <a:rPr lang="nl-NL" b="1" dirty="0" smtClean="0"/>
              <a:t>een toelichting </a:t>
            </a:r>
            <a:r>
              <a:rPr lang="nl-NL" b="1" dirty="0"/>
              <a:t>bij je antwoord</a:t>
            </a:r>
            <a:r>
              <a:rPr lang="nl-NL" b="1" dirty="0" smtClean="0"/>
              <a:t>.</a:t>
            </a:r>
          </a:p>
          <a:p>
            <a:endParaRPr lang="nl-NL" b="1" dirty="0"/>
          </a:p>
          <a:p>
            <a:endParaRPr lang="nl-NL" dirty="0"/>
          </a:p>
        </p:txBody>
      </p:sp>
      <p:pic>
        <p:nvPicPr>
          <p:cNvPr id="1025" name="Picture 1" descr="http://www.10voorbiologie.nl/afbfczw/29_4_4.jpg"/>
          <p:cNvPicPr>
            <a:picLocks noChangeAspect="1" noChangeArrowheads="1"/>
          </p:cNvPicPr>
          <p:nvPr/>
        </p:nvPicPr>
        <p:blipFill>
          <a:blip r:embed="rId2" cstate="print"/>
          <a:srcRect/>
          <a:stretch>
            <a:fillRect/>
          </a:stretch>
        </p:blipFill>
        <p:spPr bwMode="auto">
          <a:xfrm>
            <a:off x="4489127" y="1628800"/>
            <a:ext cx="4654873" cy="2520280"/>
          </a:xfrm>
          <a:prstGeom prst="rect">
            <a:avLst/>
          </a:prstGeom>
          <a:noFill/>
        </p:spPr>
      </p:pic>
      <p:sp>
        <p:nvSpPr>
          <p:cNvPr id="1026" name="Rectangle 2"/>
          <p:cNvSpPr>
            <a:spLocks noChangeArrowheads="1"/>
          </p:cNvSpPr>
          <p:nvPr/>
        </p:nvSpPr>
        <p:spPr bwMode="auto">
          <a:xfrm>
            <a:off x="4644008" y="4293096"/>
            <a:ext cx="4104456"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333333"/>
                </a:solidFill>
                <a:effectLst/>
                <a:latin typeface="Arial" pitchFamily="34" charset="0"/>
                <a:cs typeface="Arial" pitchFamily="34" charset="0"/>
              </a:rPr>
              <a:t>Vijf delen in het blad van de bontbladige geranium en van de siernetel zijn:</a:t>
            </a:r>
            <a:br>
              <a:rPr kumimoji="0" lang="nl-NL" sz="1000" b="0" i="0" u="none" strike="noStrike" cap="none" normalizeH="0" baseline="0" dirty="0" smtClean="0">
                <a:ln>
                  <a:noFill/>
                </a:ln>
                <a:solidFill>
                  <a:srgbClr val="333333"/>
                </a:solidFill>
                <a:effectLst/>
                <a:latin typeface="Arial" pitchFamily="34" charset="0"/>
                <a:cs typeface="Arial" pitchFamily="34" charset="0"/>
              </a:rPr>
            </a:br>
            <a:r>
              <a:rPr kumimoji="0" lang="nl-NL" sz="1000" b="0" i="0" u="none" strike="noStrike" cap="none" normalizeH="0" baseline="0" dirty="0" smtClean="0">
                <a:ln>
                  <a:noFill/>
                </a:ln>
                <a:solidFill>
                  <a:srgbClr val="333333"/>
                </a:solidFill>
                <a:effectLst/>
                <a:latin typeface="Arial" pitchFamily="34" charset="0"/>
                <a:cs typeface="Arial" pitchFamily="34" charset="0"/>
              </a:rPr>
              <a:t>S: in het groene deel van het blad van de geranium;</a:t>
            </a:r>
            <a:br>
              <a:rPr kumimoji="0" lang="nl-NL" sz="1000" b="0" i="0" u="none" strike="noStrike" cap="none" normalizeH="0" baseline="0" dirty="0" smtClean="0">
                <a:ln>
                  <a:noFill/>
                </a:ln>
                <a:solidFill>
                  <a:srgbClr val="333333"/>
                </a:solidFill>
                <a:effectLst/>
                <a:latin typeface="Arial" pitchFamily="34" charset="0"/>
                <a:cs typeface="Arial" pitchFamily="34" charset="0"/>
              </a:rPr>
            </a:br>
            <a:r>
              <a:rPr kumimoji="0" lang="nl-NL" sz="1000" b="0" i="0" u="none" strike="noStrike" cap="none" normalizeH="0" baseline="0" dirty="0" smtClean="0">
                <a:ln>
                  <a:noFill/>
                </a:ln>
                <a:solidFill>
                  <a:srgbClr val="333333"/>
                </a:solidFill>
                <a:effectLst/>
                <a:latin typeface="Arial" pitchFamily="34" charset="0"/>
                <a:cs typeface="Arial" pitchFamily="34" charset="0"/>
              </a:rPr>
              <a:t>T: in het witte deel van het blad van de geranium;</a:t>
            </a:r>
            <a:br>
              <a:rPr kumimoji="0" lang="nl-NL" sz="1000" b="0" i="0" u="none" strike="noStrike" cap="none" normalizeH="0" baseline="0" dirty="0" smtClean="0">
                <a:ln>
                  <a:noFill/>
                </a:ln>
                <a:solidFill>
                  <a:srgbClr val="333333"/>
                </a:solidFill>
                <a:effectLst/>
                <a:latin typeface="Arial" pitchFamily="34" charset="0"/>
                <a:cs typeface="Arial" pitchFamily="34" charset="0"/>
              </a:rPr>
            </a:br>
            <a:r>
              <a:rPr kumimoji="0" lang="nl-NL" sz="1000" b="0" i="0" u="none" strike="noStrike" cap="none" normalizeH="0" baseline="0" dirty="0" smtClean="0">
                <a:ln>
                  <a:noFill/>
                </a:ln>
                <a:solidFill>
                  <a:srgbClr val="333333"/>
                </a:solidFill>
                <a:effectLst/>
                <a:latin typeface="Arial" pitchFamily="34" charset="0"/>
                <a:cs typeface="Arial" pitchFamily="34" charset="0"/>
              </a:rPr>
              <a:t>U: in het donkergroene deel van het blad van de siernetel;</a:t>
            </a:r>
            <a:br>
              <a:rPr kumimoji="0" lang="nl-NL" sz="1000" b="0" i="0" u="none" strike="noStrike" cap="none" normalizeH="0" baseline="0" dirty="0" smtClean="0">
                <a:ln>
                  <a:noFill/>
                </a:ln>
                <a:solidFill>
                  <a:srgbClr val="333333"/>
                </a:solidFill>
                <a:effectLst/>
                <a:latin typeface="Arial" pitchFamily="34" charset="0"/>
                <a:cs typeface="Arial" pitchFamily="34" charset="0"/>
              </a:rPr>
            </a:br>
            <a:r>
              <a:rPr kumimoji="0" lang="nl-NL" sz="1000" b="0" i="0" u="none" strike="noStrike" cap="none" normalizeH="0" baseline="0" dirty="0" smtClean="0">
                <a:ln>
                  <a:noFill/>
                </a:ln>
                <a:solidFill>
                  <a:srgbClr val="333333"/>
                </a:solidFill>
                <a:effectLst/>
                <a:latin typeface="Arial" pitchFamily="34" charset="0"/>
                <a:cs typeface="Arial" pitchFamily="34" charset="0"/>
              </a:rPr>
              <a:t>W: in het rode deel van het blad van de siernetel;</a:t>
            </a:r>
            <a:br>
              <a:rPr kumimoji="0" lang="nl-NL" sz="1000" b="0" i="0" u="none" strike="noStrike" cap="none" normalizeH="0" baseline="0" dirty="0" smtClean="0">
                <a:ln>
                  <a:noFill/>
                </a:ln>
                <a:solidFill>
                  <a:srgbClr val="333333"/>
                </a:solidFill>
                <a:effectLst/>
                <a:latin typeface="Arial" pitchFamily="34" charset="0"/>
                <a:cs typeface="Arial" pitchFamily="34" charset="0"/>
              </a:rPr>
            </a:br>
            <a:r>
              <a:rPr kumimoji="0" lang="nl-NL" sz="1000" b="0" i="0" u="none" strike="noStrike" cap="none" normalizeH="0" baseline="0" dirty="0" smtClean="0">
                <a:ln>
                  <a:noFill/>
                </a:ln>
                <a:solidFill>
                  <a:srgbClr val="333333"/>
                </a:solidFill>
                <a:effectLst/>
                <a:latin typeface="Arial" pitchFamily="34" charset="0"/>
                <a:cs typeface="Arial" pitchFamily="34" charset="0"/>
              </a:rPr>
              <a:t>X: in het witte deel van het blad van de siernetel.</a:t>
            </a:r>
            <a:br>
              <a:rPr kumimoji="0" lang="nl-NL" sz="1000" b="0" i="0" u="none" strike="noStrike" cap="none" normalizeH="0" baseline="0" dirty="0" smtClean="0">
                <a:ln>
                  <a:noFill/>
                </a:ln>
                <a:solidFill>
                  <a:srgbClr val="333333"/>
                </a:solidFill>
                <a:effectLst/>
                <a:latin typeface="Arial" pitchFamily="34" charset="0"/>
                <a:cs typeface="Arial" pitchFamily="34" charset="0"/>
              </a:rPr>
            </a:br>
            <a:r>
              <a:rPr kumimoji="0" lang="nl-NL" sz="1000" b="0" i="0" u="none" strike="noStrike" cap="none" normalizeH="0" baseline="0" dirty="0" smtClean="0">
                <a:ln>
                  <a:noFill/>
                </a:ln>
                <a:solidFill>
                  <a:srgbClr val="333333"/>
                </a:solidFill>
                <a:effectLst/>
                <a:latin typeface="Arial" pitchFamily="34" charset="0"/>
                <a:cs typeface="Arial" pitchFamily="34" charset="0"/>
              </a:rPr>
              <a:t/>
            </a:r>
            <a:br>
              <a:rPr kumimoji="0" lang="nl-NL" sz="1000" b="0" i="0" u="none" strike="noStrike" cap="none" normalizeH="0" baseline="0" dirty="0" smtClean="0">
                <a:ln>
                  <a:noFill/>
                </a:ln>
                <a:solidFill>
                  <a:srgbClr val="333333"/>
                </a:solidFill>
                <a:effectLst/>
                <a:latin typeface="Arial" pitchFamily="34" charset="0"/>
                <a:cs typeface="Arial" pitchFamily="34" charset="0"/>
              </a:rPr>
            </a:br>
            <a:r>
              <a:rPr kumimoji="0" lang="nl-NL" sz="1000" b="0" i="0" u="none" strike="noStrike" cap="none" normalizeH="0" baseline="0" dirty="0" smtClean="0">
                <a:ln>
                  <a:noFill/>
                </a:ln>
                <a:solidFill>
                  <a:srgbClr val="333333"/>
                </a:solidFill>
                <a:effectLst/>
                <a:latin typeface="Arial" pitchFamily="34" charset="0"/>
                <a:cs typeface="Arial" pitchFamily="34" charset="0"/>
              </a:rPr>
              <a:t>2 Is cel P afkomstig van deel S, T, U, W of X? En cel Q en cel R? Geef </a:t>
            </a:r>
            <a:r>
              <a:rPr kumimoji="0" lang="nl-NL" sz="1000" b="0" i="0" u="none" strike="noStrike" cap="none" normalizeH="0" baseline="0" dirty="0" err="1" smtClean="0">
                <a:ln>
                  <a:noFill/>
                </a:ln>
                <a:solidFill>
                  <a:srgbClr val="333333"/>
                </a:solidFill>
                <a:effectLst/>
                <a:latin typeface="Arial" pitchFamily="34" charset="0"/>
                <a:cs typeface="Arial" pitchFamily="34" charset="0"/>
              </a:rPr>
              <a:t>eentoelichting</a:t>
            </a:r>
            <a:r>
              <a:rPr kumimoji="0" lang="nl-NL" sz="1000" b="0" i="0" u="none" strike="noStrike" cap="none" normalizeH="0" baseline="0" dirty="0" smtClean="0">
                <a:ln>
                  <a:noFill/>
                </a:ln>
                <a:solidFill>
                  <a:srgbClr val="333333"/>
                </a:solidFill>
                <a:effectLst/>
                <a:latin typeface="Arial" pitchFamily="34" charset="0"/>
                <a:cs typeface="Arial" pitchFamily="34" charset="0"/>
              </a:rPr>
              <a:t> bij je antwoord.</a:t>
            </a: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kstvak 8"/>
          <p:cNvSpPr txBox="1"/>
          <p:nvPr/>
        </p:nvSpPr>
        <p:spPr>
          <a:xfrm>
            <a:off x="4499992" y="1196752"/>
            <a:ext cx="1224136" cy="369332"/>
          </a:xfrm>
          <a:prstGeom prst="rect">
            <a:avLst/>
          </a:prstGeom>
          <a:noFill/>
        </p:spPr>
        <p:txBody>
          <a:bodyPr wrap="square" rtlCol="0">
            <a:spAutoFit/>
          </a:bodyPr>
          <a:lstStyle/>
          <a:p>
            <a:r>
              <a:rPr lang="nl-NL" b="1" dirty="0" smtClean="0">
                <a:solidFill>
                  <a:srgbClr val="FF0000"/>
                </a:solidFill>
              </a:rPr>
              <a:t>cel=groen</a:t>
            </a:r>
            <a:endParaRPr lang="nl-NL" b="1" dirty="0">
              <a:solidFill>
                <a:srgbClr val="FF0000"/>
              </a:solidFill>
            </a:endParaRPr>
          </a:p>
        </p:txBody>
      </p:sp>
      <p:sp>
        <p:nvSpPr>
          <p:cNvPr id="10" name="Tekstvak 9"/>
          <p:cNvSpPr txBox="1"/>
          <p:nvPr/>
        </p:nvSpPr>
        <p:spPr>
          <a:xfrm>
            <a:off x="6012160" y="1124744"/>
            <a:ext cx="1080120" cy="369332"/>
          </a:xfrm>
          <a:prstGeom prst="rect">
            <a:avLst/>
          </a:prstGeom>
          <a:noFill/>
        </p:spPr>
        <p:txBody>
          <a:bodyPr wrap="square" rtlCol="0">
            <a:spAutoFit/>
          </a:bodyPr>
          <a:lstStyle/>
          <a:p>
            <a:r>
              <a:rPr lang="nl-NL" b="1" dirty="0" smtClean="0">
                <a:solidFill>
                  <a:srgbClr val="FF0000"/>
                </a:solidFill>
              </a:rPr>
              <a:t>cel=rood</a:t>
            </a:r>
            <a:endParaRPr lang="nl-NL" b="1" dirty="0">
              <a:solidFill>
                <a:srgbClr val="FF0000"/>
              </a:solidFill>
            </a:endParaRPr>
          </a:p>
        </p:txBody>
      </p:sp>
      <p:sp>
        <p:nvSpPr>
          <p:cNvPr id="11" name="Tekstvak 10"/>
          <p:cNvSpPr txBox="1"/>
          <p:nvPr/>
        </p:nvSpPr>
        <p:spPr>
          <a:xfrm>
            <a:off x="7236296" y="908720"/>
            <a:ext cx="1907704" cy="646331"/>
          </a:xfrm>
          <a:prstGeom prst="rect">
            <a:avLst/>
          </a:prstGeom>
          <a:noFill/>
        </p:spPr>
        <p:txBody>
          <a:bodyPr wrap="square" rtlCol="0">
            <a:spAutoFit/>
          </a:bodyPr>
          <a:lstStyle/>
          <a:p>
            <a:r>
              <a:rPr lang="nl-NL" b="1" dirty="0" smtClean="0">
                <a:solidFill>
                  <a:srgbClr val="FF0000"/>
                </a:solidFill>
              </a:rPr>
              <a:t>cel=donkergroen</a:t>
            </a:r>
          </a:p>
          <a:p>
            <a:r>
              <a:rPr lang="nl-NL" b="1" dirty="0" smtClean="0">
                <a:solidFill>
                  <a:srgbClr val="FF0000"/>
                </a:solidFill>
              </a:rPr>
              <a:t>(groen+rood)</a:t>
            </a:r>
            <a:endParaRPr lang="nl-NL" b="1" dirty="0">
              <a:solidFill>
                <a:srgbClr val="FF0000"/>
              </a:solidFill>
            </a:endParaRPr>
          </a:p>
        </p:txBody>
      </p:sp>
      <p:sp>
        <p:nvSpPr>
          <p:cNvPr id="12" name="Tekstvak 11"/>
          <p:cNvSpPr txBox="1"/>
          <p:nvPr/>
        </p:nvSpPr>
        <p:spPr>
          <a:xfrm>
            <a:off x="395536" y="6021288"/>
            <a:ext cx="8352928" cy="369332"/>
          </a:xfrm>
          <a:prstGeom prst="rect">
            <a:avLst/>
          </a:prstGeom>
          <a:noFill/>
        </p:spPr>
        <p:txBody>
          <a:bodyPr wrap="square" rtlCol="0">
            <a:spAutoFit/>
          </a:bodyPr>
          <a:lstStyle/>
          <a:p>
            <a:r>
              <a:rPr lang="nl-NL" b="1" dirty="0" smtClean="0">
                <a:solidFill>
                  <a:srgbClr val="FF0000"/>
                </a:solidFill>
              </a:rPr>
              <a:t>Cel P </a:t>
            </a:r>
            <a:r>
              <a:rPr lang="nl-NL" b="1" dirty="0" smtClean="0">
                <a:solidFill>
                  <a:srgbClr val="FF0000"/>
                </a:solidFill>
                <a:sym typeface="Wingdings" pitchFamily="2" charset="2"/>
              </a:rPr>
              <a:t> deel S (groen);      cel Q  deel W (rood) ;      cel R  deel U (donkergroen)</a:t>
            </a:r>
            <a:endParaRPr lang="nl-NL"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3178696" cy="850106"/>
          </a:xfrm>
        </p:spPr>
        <p:style>
          <a:lnRef idx="0">
            <a:schemeClr val="accent1"/>
          </a:lnRef>
          <a:fillRef idx="3">
            <a:schemeClr val="accent1"/>
          </a:fillRef>
          <a:effectRef idx="3">
            <a:schemeClr val="accent1"/>
          </a:effectRef>
          <a:fontRef idx="minor">
            <a:schemeClr val="lt1"/>
          </a:fontRef>
        </p:style>
        <p:txBody>
          <a:bodyPr/>
          <a:lstStyle/>
          <a:p>
            <a:pPr algn="l"/>
            <a:r>
              <a:rPr lang="nl-NL" dirty="0" smtClean="0"/>
              <a:t>Vraag 3</a:t>
            </a:r>
            <a:endParaRPr lang="nl-NL" dirty="0"/>
          </a:p>
        </p:txBody>
      </p:sp>
      <p:sp>
        <p:nvSpPr>
          <p:cNvPr id="3" name="Tijdelijke aanduiding voor inhoud 2"/>
          <p:cNvSpPr>
            <a:spLocks noGrp="1"/>
          </p:cNvSpPr>
          <p:nvPr>
            <p:ph sz="half" idx="1"/>
          </p:nvPr>
        </p:nvSpPr>
        <p:spPr/>
        <p:txBody>
          <a:bodyPr>
            <a:normAutofit fontScale="85000" lnSpcReduction="20000"/>
          </a:bodyPr>
          <a:lstStyle/>
          <a:p>
            <a:pPr lvl="0"/>
            <a:r>
              <a:rPr kumimoji="0" lang="nl-NL" sz="2300" b="0" i="0" u="none" strike="noStrike" cap="none" normalizeH="0" baseline="0" dirty="0" smtClean="0">
                <a:ln>
                  <a:noFill/>
                </a:ln>
                <a:solidFill>
                  <a:srgbClr val="333333"/>
                </a:solidFill>
                <a:effectLst/>
                <a:latin typeface="Arial" pitchFamily="34" charset="0"/>
                <a:cs typeface="Arial" pitchFamily="34" charset="0"/>
              </a:rPr>
              <a:t>Afbeelding 5 geeft van één cel een volledige doorsnede weer. Verschillende delen van deze cel zijn in de tekening met cijfers aangegeven. Uit de afbeelding is op te maken dat het om een plantaardige cel gaat en niet om een dierlijke.</a:t>
            </a:r>
            <a:br>
              <a:rPr kumimoji="0" lang="nl-NL" sz="2300" b="0" i="0" u="none" strike="noStrike" cap="none" normalizeH="0" baseline="0" dirty="0" smtClean="0">
                <a:ln>
                  <a:noFill/>
                </a:ln>
                <a:solidFill>
                  <a:srgbClr val="333333"/>
                </a:solidFill>
                <a:effectLst/>
                <a:latin typeface="Arial" pitchFamily="34" charset="0"/>
                <a:cs typeface="Arial" pitchFamily="34" charset="0"/>
              </a:rPr>
            </a:br>
            <a:r>
              <a:rPr kumimoji="0" lang="nl-NL" sz="2300" b="0" i="0" u="none" strike="noStrike" cap="none" normalizeH="0" baseline="0" dirty="0" smtClean="0">
                <a:ln>
                  <a:noFill/>
                </a:ln>
                <a:solidFill>
                  <a:srgbClr val="333333"/>
                </a:solidFill>
                <a:effectLst/>
                <a:latin typeface="Arial" pitchFamily="34" charset="0"/>
                <a:cs typeface="Arial" pitchFamily="34" charset="0"/>
              </a:rPr>
              <a:t/>
            </a:r>
            <a:br>
              <a:rPr kumimoji="0" lang="nl-NL" sz="2300" b="0" i="0" u="none" strike="noStrike" cap="none" normalizeH="0" baseline="0" dirty="0" smtClean="0">
                <a:ln>
                  <a:noFill/>
                </a:ln>
                <a:solidFill>
                  <a:srgbClr val="333333"/>
                </a:solidFill>
                <a:effectLst/>
                <a:latin typeface="Arial" pitchFamily="34" charset="0"/>
                <a:cs typeface="Arial" pitchFamily="34" charset="0"/>
              </a:rPr>
            </a:br>
            <a:r>
              <a:rPr kumimoji="0" lang="nl-NL" sz="2300" b="0" i="0" u="none" strike="noStrike" cap="none" normalizeH="0" baseline="0" dirty="0" smtClean="0">
                <a:ln>
                  <a:noFill/>
                </a:ln>
                <a:solidFill>
                  <a:srgbClr val="333333"/>
                </a:solidFill>
                <a:effectLst/>
                <a:latin typeface="Arial" pitchFamily="34" charset="0"/>
                <a:cs typeface="Arial" pitchFamily="34" charset="0"/>
              </a:rPr>
              <a:t>3 Welke cijfers geven delen aan waaruit dit is op te maken?</a:t>
            </a:r>
            <a:br>
              <a:rPr kumimoji="0" lang="nl-NL" sz="2300" b="0" i="0" u="none" strike="noStrike" cap="none" normalizeH="0" baseline="0" dirty="0" smtClean="0">
                <a:ln>
                  <a:noFill/>
                </a:ln>
                <a:solidFill>
                  <a:srgbClr val="333333"/>
                </a:solidFill>
                <a:effectLst/>
                <a:latin typeface="Arial" pitchFamily="34" charset="0"/>
                <a:cs typeface="Arial" pitchFamily="34" charset="0"/>
              </a:rPr>
            </a:br>
            <a:r>
              <a:rPr kumimoji="0" lang="nl-NL" sz="2300" b="1" i="0" u="none" strike="noStrike" cap="none" normalizeH="0" baseline="0" dirty="0" smtClean="0">
                <a:ln>
                  <a:noFill/>
                </a:ln>
                <a:solidFill>
                  <a:srgbClr val="FF0000"/>
                </a:solidFill>
                <a:effectLst/>
                <a:latin typeface="Arial" pitchFamily="34" charset="0"/>
                <a:cs typeface="Arial" pitchFamily="34" charset="0"/>
              </a:rPr>
              <a:t>A de cijfers 1, 3 en 4</a:t>
            </a:r>
            <a:r>
              <a:rPr kumimoji="0" lang="nl-NL" sz="2300" b="0" i="0" u="none" strike="noStrike" cap="none" normalizeH="0" baseline="0" dirty="0" smtClean="0">
                <a:ln>
                  <a:noFill/>
                </a:ln>
                <a:solidFill>
                  <a:srgbClr val="333333"/>
                </a:solidFill>
                <a:effectLst/>
                <a:latin typeface="Arial" pitchFamily="34" charset="0"/>
                <a:cs typeface="Arial" pitchFamily="34" charset="0"/>
              </a:rPr>
              <a:t/>
            </a:r>
            <a:br>
              <a:rPr kumimoji="0" lang="nl-NL" sz="2300" b="0" i="0" u="none" strike="noStrike" cap="none" normalizeH="0" baseline="0" dirty="0" smtClean="0">
                <a:ln>
                  <a:noFill/>
                </a:ln>
                <a:solidFill>
                  <a:srgbClr val="333333"/>
                </a:solidFill>
                <a:effectLst/>
                <a:latin typeface="Arial" pitchFamily="34" charset="0"/>
                <a:cs typeface="Arial" pitchFamily="34" charset="0"/>
              </a:rPr>
            </a:br>
            <a:r>
              <a:rPr kumimoji="0" lang="nl-NL" sz="2300" b="0" i="0" u="none" strike="noStrike" cap="none" normalizeH="0" baseline="0" dirty="0" smtClean="0">
                <a:ln>
                  <a:noFill/>
                </a:ln>
                <a:solidFill>
                  <a:srgbClr val="333333"/>
                </a:solidFill>
                <a:effectLst/>
                <a:latin typeface="Arial" pitchFamily="34" charset="0"/>
                <a:cs typeface="Arial" pitchFamily="34" charset="0"/>
              </a:rPr>
              <a:t>B de cijfers 1, 4 en 6</a:t>
            </a:r>
            <a:br>
              <a:rPr kumimoji="0" lang="nl-NL" sz="2300" b="0" i="0" u="none" strike="noStrike" cap="none" normalizeH="0" baseline="0" dirty="0" smtClean="0">
                <a:ln>
                  <a:noFill/>
                </a:ln>
                <a:solidFill>
                  <a:srgbClr val="333333"/>
                </a:solidFill>
                <a:effectLst/>
                <a:latin typeface="Arial" pitchFamily="34" charset="0"/>
                <a:cs typeface="Arial" pitchFamily="34" charset="0"/>
              </a:rPr>
            </a:br>
            <a:r>
              <a:rPr kumimoji="0" lang="nl-NL" sz="2300" b="0" i="0" u="none" strike="noStrike" cap="none" normalizeH="0" baseline="0" dirty="0" smtClean="0">
                <a:ln>
                  <a:noFill/>
                </a:ln>
                <a:solidFill>
                  <a:srgbClr val="333333"/>
                </a:solidFill>
                <a:effectLst/>
                <a:latin typeface="Arial" pitchFamily="34" charset="0"/>
                <a:cs typeface="Arial" pitchFamily="34" charset="0"/>
              </a:rPr>
              <a:t>C de cijfers 1, 5 en 6</a:t>
            </a:r>
            <a:br>
              <a:rPr kumimoji="0" lang="nl-NL" sz="2300" b="0" i="0" u="none" strike="noStrike" cap="none" normalizeH="0" baseline="0" dirty="0" smtClean="0">
                <a:ln>
                  <a:noFill/>
                </a:ln>
                <a:solidFill>
                  <a:srgbClr val="333333"/>
                </a:solidFill>
                <a:effectLst/>
                <a:latin typeface="Arial" pitchFamily="34" charset="0"/>
                <a:cs typeface="Arial" pitchFamily="34" charset="0"/>
              </a:rPr>
            </a:br>
            <a:r>
              <a:rPr kumimoji="0" lang="nl-NL" sz="2300" b="0" i="0" u="none" strike="noStrike" cap="none" normalizeH="0" baseline="0" dirty="0" smtClean="0">
                <a:ln>
                  <a:noFill/>
                </a:ln>
                <a:solidFill>
                  <a:srgbClr val="333333"/>
                </a:solidFill>
                <a:effectLst/>
                <a:latin typeface="Arial" pitchFamily="34" charset="0"/>
                <a:cs typeface="Arial" pitchFamily="34" charset="0"/>
              </a:rPr>
              <a:t>D de cijfers 2, 3 en 5</a:t>
            </a:r>
            <a:br>
              <a:rPr kumimoji="0" lang="nl-NL" sz="2300" b="0" i="0" u="none" strike="noStrike" cap="none" normalizeH="0" baseline="0" dirty="0" smtClean="0">
                <a:ln>
                  <a:noFill/>
                </a:ln>
                <a:solidFill>
                  <a:srgbClr val="333333"/>
                </a:solidFill>
                <a:effectLst/>
                <a:latin typeface="Arial" pitchFamily="34" charset="0"/>
                <a:cs typeface="Arial" pitchFamily="34" charset="0"/>
              </a:rPr>
            </a:br>
            <a:r>
              <a:rPr kumimoji="0" lang="nl-NL" sz="2300" b="0" i="0" u="none" strike="noStrike" cap="none" normalizeH="0" baseline="0" dirty="0" smtClean="0">
                <a:ln>
                  <a:noFill/>
                </a:ln>
                <a:solidFill>
                  <a:srgbClr val="333333"/>
                </a:solidFill>
                <a:effectLst/>
                <a:latin typeface="Arial" pitchFamily="34" charset="0"/>
                <a:cs typeface="Arial" pitchFamily="34" charset="0"/>
              </a:rPr>
              <a:t>E de cijfers 2, 4 en 7</a:t>
            </a:r>
            <a:br>
              <a:rPr kumimoji="0" lang="nl-NL" sz="2300" b="0" i="0" u="none" strike="noStrike" cap="none" normalizeH="0" baseline="0" dirty="0" smtClean="0">
                <a:ln>
                  <a:noFill/>
                </a:ln>
                <a:solidFill>
                  <a:srgbClr val="333333"/>
                </a:solidFill>
                <a:effectLst/>
                <a:latin typeface="Arial" pitchFamily="34" charset="0"/>
                <a:cs typeface="Arial" pitchFamily="34" charset="0"/>
              </a:rPr>
            </a:br>
            <a:r>
              <a:rPr kumimoji="0" lang="nl-NL" sz="2300" b="0" i="0" u="none" strike="noStrike" cap="none" normalizeH="0" baseline="0" dirty="0" smtClean="0">
                <a:ln>
                  <a:noFill/>
                </a:ln>
                <a:solidFill>
                  <a:srgbClr val="333333"/>
                </a:solidFill>
                <a:effectLst/>
                <a:latin typeface="Arial" pitchFamily="34" charset="0"/>
                <a:cs typeface="Arial" pitchFamily="34" charset="0"/>
              </a:rPr>
              <a:t>F de cijfers 3, 5 en 6</a:t>
            </a:r>
            <a:endParaRPr kumimoji="0" lang="nl-NL" sz="2300" b="0" i="0" u="none" strike="noStrike" cap="none" normalizeH="0" baseline="0" dirty="0" smtClean="0">
              <a:ln>
                <a:noFill/>
              </a:ln>
              <a:solidFill>
                <a:schemeClr val="tx1"/>
              </a:solidFill>
              <a:effectLst/>
              <a:latin typeface="Arial" pitchFamily="34" charset="0"/>
              <a:cs typeface="Arial" pitchFamily="34" charset="0"/>
            </a:endParaRPr>
          </a:p>
          <a:p>
            <a:endParaRPr lang="nl-NL" dirty="0"/>
          </a:p>
        </p:txBody>
      </p:sp>
      <p:sp>
        <p:nvSpPr>
          <p:cNvPr id="19457" name="Rectangle 1"/>
          <p:cNvSpPr>
            <a:spLocks noChangeArrowheads="1"/>
          </p:cNvSpPr>
          <p:nvPr/>
        </p:nvSpPr>
        <p:spPr bwMode="auto">
          <a:xfrm>
            <a:off x="2843808" y="2996952"/>
            <a:ext cx="248786" cy="8002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dirty="0" smtClean="0">
                <a:ln>
                  <a:noFill/>
                </a:ln>
                <a:solidFill>
                  <a:schemeClr val="tx1"/>
                </a:solidFill>
                <a:effectLst/>
                <a:latin typeface="Arial" pitchFamily="34" charset="0"/>
                <a:cs typeface="Arial" pitchFamily="34" charset="0"/>
              </a:rPr>
              <a:t/>
            </a:r>
            <a:br>
              <a:rPr kumimoji="0" lang="nl-NL" sz="1800" b="0" i="0" u="none" strike="noStrike" cap="none" normalizeH="0" baseline="0" dirty="0" smtClean="0">
                <a:ln>
                  <a:noFill/>
                </a:ln>
                <a:solidFill>
                  <a:schemeClr val="tx1"/>
                </a:solidFill>
                <a:effectLst/>
                <a:latin typeface="Arial" pitchFamily="34" charset="0"/>
                <a:cs typeface="Arial" pitchFamily="34" charset="0"/>
              </a:rPr>
            </a:br>
            <a:r>
              <a:rPr kumimoji="0" lang="nl-NL" sz="1800" b="0" i="0" u="none" strike="noStrike" cap="none" normalizeH="0" baseline="0" dirty="0" smtClean="0">
                <a:ln>
                  <a:noFill/>
                </a:ln>
                <a:solidFill>
                  <a:schemeClr val="tx1"/>
                </a:solidFill>
                <a:effectLst/>
                <a:latin typeface="Arial" pitchFamily="34" charset="0"/>
                <a:cs typeface="Arial" pitchFamily="34" charset="0"/>
              </a:rPr>
              <a:t> </a:t>
            </a:r>
            <a:endParaRPr kumimoji="0" lang="nl-NL" sz="1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333333"/>
                </a:solidFill>
                <a:effectLst/>
                <a:latin typeface="Arial" pitchFamily="34" charset="0"/>
                <a:cs typeface="Arial" pitchFamily="34" charset="0"/>
              </a:rPr>
              <a:t> </a:t>
            </a: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9458" name="Picture 2" descr="http://www.10voorbiologie.nl/afbfczw/29_5_5.jpg"/>
          <p:cNvPicPr>
            <a:picLocks noChangeAspect="1" noChangeArrowheads="1"/>
          </p:cNvPicPr>
          <p:nvPr/>
        </p:nvPicPr>
        <p:blipFill>
          <a:blip r:embed="rId2" cstate="print"/>
          <a:srcRect/>
          <a:stretch>
            <a:fillRect/>
          </a:stretch>
        </p:blipFill>
        <p:spPr bwMode="auto">
          <a:xfrm>
            <a:off x="4644008" y="404664"/>
            <a:ext cx="3888432" cy="3567369"/>
          </a:xfrm>
          <a:prstGeom prst="rect">
            <a:avLst/>
          </a:prstGeom>
          <a:noFill/>
        </p:spPr>
      </p:pic>
      <p:sp>
        <p:nvSpPr>
          <p:cNvPr id="7" name="Tekstvak 6"/>
          <p:cNvSpPr txBox="1"/>
          <p:nvPr/>
        </p:nvSpPr>
        <p:spPr>
          <a:xfrm>
            <a:off x="4499992" y="3933057"/>
            <a:ext cx="4464496" cy="2308324"/>
          </a:xfrm>
          <a:prstGeom prst="rect">
            <a:avLst/>
          </a:prstGeom>
          <a:noFill/>
        </p:spPr>
        <p:txBody>
          <a:bodyPr wrap="square" numCol="2" rtlCol="0">
            <a:spAutoFit/>
          </a:bodyPr>
          <a:lstStyle/>
          <a:p>
            <a:r>
              <a:rPr lang="nl-NL" dirty="0" smtClean="0">
                <a:solidFill>
                  <a:srgbClr val="FF0000"/>
                </a:solidFill>
              </a:rPr>
              <a:t>Wel bij plantaardige cel aanwezig,niet in dierlijke cel:</a:t>
            </a:r>
          </a:p>
          <a:p>
            <a:pPr>
              <a:buFont typeface="Arial" pitchFamily="34" charset="0"/>
              <a:buChar char="•"/>
            </a:pPr>
            <a:r>
              <a:rPr lang="nl-NL" dirty="0" smtClean="0">
                <a:solidFill>
                  <a:srgbClr val="FF0000"/>
                </a:solidFill>
              </a:rPr>
              <a:t>Celwand, </a:t>
            </a:r>
          </a:p>
          <a:p>
            <a:pPr>
              <a:buFont typeface="Arial" pitchFamily="34" charset="0"/>
              <a:buChar char="•"/>
            </a:pPr>
            <a:r>
              <a:rPr lang="nl-NL" dirty="0" err="1" smtClean="0">
                <a:solidFill>
                  <a:srgbClr val="FF0000"/>
                </a:solidFill>
              </a:rPr>
              <a:t>Plastiden</a:t>
            </a:r>
            <a:r>
              <a:rPr lang="nl-NL" dirty="0" smtClean="0">
                <a:solidFill>
                  <a:srgbClr val="FF0000"/>
                </a:solidFill>
              </a:rPr>
              <a:t> (o.a. bladgroenkorrels)</a:t>
            </a:r>
          </a:p>
          <a:p>
            <a:pPr>
              <a:buFont typeface="Arial" pitchFamily="34" charset="0"/>
              <a:buChar char="•"/>
            </a:pPr>
            <a:r>
              <a:rPr lang="nl-NL" dirty="0" smtClean="0">
                <a:solidFill>
                  <a:srgbClr val="FF0000"/>
                </a:solidFill>
              </a:rPr>
              <a:t>Grote </a:t>
            </a:r>
            <a:r>
              <a:rPr lang="nl-NL" dirty="0" err="1" smtClean="0">
                <a:solidFill>
                  <a:srgbClr val="FF0000"/>
                </a:solidFill>
              </a:rPr>
              <a:t>vacuole</a:t>
            </a:r>
            <a:r>
              <a:rPr lang="nl-NL" dirty="0" smtClean="0">
                <a:solidFill>
                  <a:srgbClr val="FF0000"/>
                </a:solidFill>
              </a:rPr>
              <a:t>.</a:t>
            </a:r>
          </a:p>
          <a:p>
            <a:endParaRPr lang="nl-NL" dirty="0">
              <a:solidFill>
                <a:srgbClr val="FF0000"/>
              </a:solidFill>
            </a:endParaRPr>
          </a:p>
          <a:p>
            <a:endParaRPr lang="nl-NL" dirty="0" smtClean="0">
              <a:solidFill>
                <a:srgbClr val="FF0000"/>
              </a:solidFill>
            </a:endParaRPr>
          </a:p>
          <a:p>
            <a:r>
              <a:rPr lang="nl-NL" dirty="0" smtClean="0">
                <a:solidFill>
                  <a:srgbClr val="FF0000"/>
                </a:solidFill>
              </a:rPr>
              <a:t>Afb.:</a:t>
            </a:r>
            <a:endParaRPr lang="nl-NL" dirty="0">
              <a:solidFill>
                <a:srgbClr val="FF0000"/>
              </a:solidFill>
            </a:endParaRPr>
          </a:p>
          <a:p>
            <a:r>
              <a:rPr lang="nl-NL" b="1" dirty="0" smtClean="0">
                <a:solidFill>
                  <a:srgbClr val="FF0000"/>
                </a:solidFill>
              </a:rPr>
              <a:t>1= celwand</a:t>
            </a:r>
            <a:r>
              <a:rPr lang="nl-NL" dirty="0" smtClean="0">
                <a:solidFill>
                  <a:srgbClr val="FF0000"/>
                </a:solidFill>
              </a:rPr>
              <a:t>, </a:t>
            </a:r>
          </a:p>
          <a:p>
            <a:r>
              <a:rPr lang="nl-NL" dirty="0" smtClean="0">
                <a:solidFill>
                  <a:srgbClr val="FF0000"/>
                </a:solidFill>
              </a:rPr>
              <a:t>2= celmembraan, </a:t>
            </a:r>
          </a:p>
          <a:p>
            <a:r>
              <a:rPr lang="nl-NL" b="1" dirty="0" smtClean="0">
                <a:solidFill>
                  <a:srgbClr val="FF0000"/>
                </a:solidFill>
              </a:rPr>
              <a:t>3= bladgroenkorrel, </a:t>
            </a:r>
          </a:p>
          <a:p>
            <a:r>
              <a:rPr lang="nl-NL" b="1" dirty="0" smtClean="0">
                <a:solidFill>
                  <a:srgbClr val="FF0000"/>
                </a:solidFill>
              </a:rPr>
              <a:t>4= </a:t>
            </a:r>
            <a:r>
              <a:rPr lang="nl-NL" b="1" dirty="0" err="1" smtClean="0">
                <a:solidFill>
                  <a:srgbClr val="FF0000"/>
                </a:solidFill>
              </a:rPr>
              <a:t>vacuole</a:t>
            </a:r>
            <a:r>
              <a:rPr lang="nl-NL" b="1" dirty="0" smtClean="0">
                <a:solidFill>
                  <a:srgbClr val="FF0000"/>
                </a:solidFill>
              </a:rPr>
              <a:t>, </a:t>
            </a:r>
          </a:p>
          <a:p>
            <a:r>
              <a:rPr lang="nl-NL" dirty="0" smtClean="0">
                <a:solidFill>
                  <a:srgbClr val="FF0000"/>
                </a:solidFill>
              </a:rPr>
              <a:t>5= cytoplasma, 6= celkern, 7= </a:t>
            </a:r>
            <a:r>
              <a:rPr lang="nl-NL" dirty="0" err="1" smtClean="0">
                <a:solidFill>
                  <a:srgbClr val="FF0000"/>
                </a:solidFill>
              </a:rPr>
              <a:t>e.r</a:t>
            </a:r>
            <a:r>
              <a:rPr lang="nl-NL" dirty="0" smtClean="0">
                <a:solidFill>
                  <a:srgbClr val="FF0000"/>
                </a:solidFill>
              </a:rPr>
              <a:t>.</a:t>
            </a:r>
            <a:endParaRPr lang="nl-NL" dirty="0">
              <a:solidFill>
                <a:srgbClr val="FF0000"/>
              </a:solidFill>
            </a:endParaRP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414</Words>
  <Application>Microsoft Office PowerPoint</Application>
  <PresentationFormat>Diavoorstelling (4:3)</PresentationFormat>
  <Paragraphs>50</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Office-thema</vt:lpstr>
      <vt:lpstr>Bespreken huiswerk  </vt:lpstr>
      <vt:lpstr>Afmetingen van cellen</vt:lpstr>
      <vt:lpstr>Afmetingen van cellen</vt:lpstr>
      <vt:lpstr>Afmetingen van cellen</vt:lpstr>
      <vt:lpstr>28.3.1: toetsvragen</vt:lpstr>
      <vt:lpstr>Vraag 2</vt:lpstr>
      <vt:lpstr>Vraag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Bespreken huiswerk</dc:title>
  <dc:creator>Sandra Sloot</dc:creator>
  <cp:lastModifiedBy>Sandra Sloot</cp:lastModifiedBy>
  <cp:revision>9</cp:revision>
  <dcterms:created xsi:type="dcterms:W3CDTF">2013-08-30T08:03:57Z</dcterms:created>
  <dcterms:modified xsi:type="dcterms:W3CDTF">2013-08-30T09:43:31Z</dcterms:modified>
</cp:coreProperties>
</file>